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المبيدات</a:t>
            </a:r>
            <a:endParaRPr lang="ar-IQ" dirty="0"/>
          </a:p>
        </p:txBody>
      </p:sp>
      <p:sp>
        <p:nvSpPr>
          <p:cNvPr id="3" name="Content Placeholder 2"/>
          <p:cNvSpPr>
            <a:spLocks noGrp="1"/>
          </p:cNvSpPr>
          <p:nvPr>
            <p:ph idx="1"/>
          </p:nvPr>
        </p:nvSpPr>
        <p:spPr/>
        <p:txBody>
          <a:bodyPr/>
          <a:lstStyle/>
          <a:p>
            <a:pPr marL="0" lvl="0" indent="0" algn="just" rtl="1">
              <a:buNone/>
            </a:pPr>
            <a:r>
              <a:rPr lang="ar-IQ" b="1" dirty="0" smtClean="0"/>
              <a:t>ب- </a:t>
            </a:r>
            <a:r>
              <a:rPr lang="ar-SA" b="1" dirty="0" smtClean="0"/>
              <a:t>المبيدات</a:t>
            </a:r>
            <a:r>
              <a:rPr lang="ar-SA" b="1" dirty="0"/>
              <a:t>:</a:t>
            </a:r>
            <a:r>
              <a:rPr lang="ar-SA" dirty="0"/>
              <a:t> تعتبر التربة الجزء الأكثر تعرّضاً للمبيدات، والتي تعرف بأنها مركبات كيميائية تختلف درجة سميّتها وفقاً لنوعها والتي يتم استخدامها عادةً لعلاج عدم التوازن الذي يحدث في المحيط الحيوي، وتساعد هذه المواد إذا تمّ استخدامها باعتدال في التخلّص من الآفات الزراعية كالفطريات والحشرات، فيحدث الضرر للتربة في حال بقاء المبيدات الكيميائية بين مكوّنات التربة لفترات طويلة تصل إلى سنوات</a:t>
            </a:r>
            <a:r>
              <a:rPr lang="en-US" dirty="0"/>
              <a:t>.</a:t>
            </a:r>
          </a:p>
          <a:p>
            <a:pPr marL="0" indent="0" algn="just" rtl="1">
              <a:buNone/>
            </a:pPr>
            <a:endParaRPr lang="ar-IQ" dirty="0"/>
          </a:p>
        </p:txBody>
      </p:sp>
    </p:spTree>
    <p:extLst>
      <p:ext uri="{BB962C8B-B14F-4D97-AF65-F5344CB8AC3E}">
        <p14:creationId xmlns:p14="http://schemas.microsoft.com/office/powerpoint/2010/main" val="296412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الأسمدة الكيميائية</a:t>
            </a:r>
            <a:endParaRPr lang="ar-IQ" dirty="0"/>
          </a:p>
        </p:txBody>
      </p:sp>
      <p:sp>
        <p:nvSpPr>
          <p:cNvPr id="3" name="Content Placeholder 2"/>
          <p:cNvSpPr>
            <a:spLocks noGrp="1"/>
          </p:cNvSpPr>
          <p:nvPr>
            <p:ph idx="1"/>
          </p:nvPr>
        </p:nvSpPr>
        <p:spPr/>
        <p:txBody>
          <a:bodyPr>
            <a:normAutofit lnSpcReduction="10000"/>
          </a:bodyPr>
          <a:lstStyle/>
          <a:p>
            <a:pPr marL="0" indent="0" algn="just" rtl="1">
              <a:buNone/>
            </a:pPr>
            <a:r>
              <a:rPr lang="ar-SA" b="1" dirty="0"/>
              <a:t>ج- الأسمدة الكيميائية:</a:t>
            </a:r>
            <a:r>
              <a:rPr lang="ar-SA" dirty="0"/>
              <a:t> إنّ الاستخدام غير المتوازن للأسمدة الكيميائيّة يُلحق الضرر بالبيئة المحيطة بالتربة أيضاً، ومنها</a:t>
            </a:r>
            <a:r>
              <a:rPr lang="en-US" dirty="0"/>
              <a:t>:</a:t>
            </a:r>
          </a:p>
          <a:p>
            <a:pPr marL="0" indent="0" algn="just" rtl="1">
              <a:buNone/>
            </a:pPr>
            <a:r>
              <a:rPr lang="ar-SA" dirty="0"/>
              <a:t>* القضاء على الثروة الحيوانية التي تتغذّى على الغطاء النباتي الذي يحتوي على كميات كبيرة من النتروجين وبالتالي يؤدي إلى تسممها</a:t>
            </a:r>
            <a:r>
              <a:rPr lang="en-US" dirty="0"/>
              <a:t>.</a:t>
            </a:r>
          </a:p>
          <a:p>
            <a:pPr marL="0" indent="0" algn="just" rtl="1">
              <a:buNone/>
            </a:pPr>
            <a:r>
              <a:rPr lang="ar-SA" dirty="0"/>
              <a:t>*إطلاق النباتات لغاز ثاني أكسيد النتروجين إثر تخزينه في الصوامع، وبالتالي تخمرّه فيلحق الضرر بصحّة العاملين</a:t>
            </a:r>
            <a:r>
              <a:rPr lang="en-US" dirty="0"/>
              <a:t>.</a:t>
            </a:r>
          </a:p>
          <a:p>
            <a:pPr marL="0" indent="0" algn="just" rtl="1">
              <a:buNone/>
            </a:pPr>
            <a:r>
              <a:rPr lang="ar-SA" dirty="0"/>
              <a:t>*ارتفاع نسبة البكتيريا الضارة في التربة إثر ارتفاع مستوى النتروجين في التربة</a:t>
            </a:r>
            <a:r>
              <a:rPr lang="en-US" dirty="0"/>
              <a:t>.</a:t>
            </a:r>
          </a:p>
          <a:p>
            <a:pPr marL="0" indent="0" algn="just">
              <a:buNone/>
            </a:pPr>
            <a:endParaRPr lang="ar-IQ" dirty="0"/>
          </a:p>
        </p:txBody>
      </p:sp>
    </p:spTree>
    <p:extLst>
      <p:ext uri="{BB962C8B-B14F-4D97-AF65-F5344CB8AC3E}">
        <p14:creationId xmlns:p14="http://schemas.microsoft.com/office/powerpoint/2010/main" val="61630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المعادن الثقيلة</a:t>
            </a:r>
            <a:endParaRPr lang="ar-IQ" dirty="0"/>
          </a:p>
        </p:txBody>
      </p:sp>
      <p:sp>
        <p:nvSpPr>
          <p:cNvPr id="3" name="Content Placeholder 2"/>
          <p:cNvSpPr>
            <a:spLocks noGrp="1"/>
          </p:cNvSpPr>
          <p:nvPr>
            <p:ph idx="1"/>
          </p:nvPr>
        </p:nvSpPr>
        <p:spPr/>
        <p:txBody>
          <a:bodyPr>
            <a:normAutofit fontScale="85000" lnSpcReduction="10000"/>
          </a:bodyPr>
          <a:lstStyle/>
          <a:p>
            <a:pPr marL="0" indent="0" algn="just" rtl="1">
              <a:buNone/>
            </a:pPr>
            <a:r>
              <a:rPr lang="ar-SA" b="1" dirty="0"/>
              <a:t>ج- المعادن الثقيلة </a:t>
            </a:r>
            <a:r>
              <a:rPr lang="en-US" dirty="0"/>
              <a:t>(Heavy Metals): </a:t>
            </a:r>
            <a:r>
              <a:rPr lang="ar-SA" dirty="0"/>
              <a:t>هي المعادن التي ترتفع نسبة كثافتها عن خمس غرامات لكل سنتمتر مكعب، يلعب هذا النوع من المعادن دوراً فعالاً في النظام البيئي، ويدخل في تركيب أجسام الأحياء، أمّا الجانب السلبي لهذه المعادن فهو عدم قابليتها للتحلل أو بطء تحللها ما يؤدي إلى تراكمها بكميات كبيرة في التربة ويتمثل خطرها من سميّتها ومن خاصيتها الإشعاعيّة، ومن أكثر المعادن التي تؤثّر سلباً على التربة كالرصاص والزئبق، ومن أهم المركبات الضارة للتربة</a:t>
            </a:r>
            <a:r>
              <a:rPr lang="en-US" dirty="0"/>
              <a:t>:</a:t>
            </a:r>
          </a:p>
          <a:p>
            <a:pPr marL="0" indent="0" algn="just" rtl="1">
              <a:buNone/>
            </a:pPr>
            <a:r>
              <a:rPr lang="ar-SA" dirty="0"/>
              <a:t>*الملوثات العضوية، كالإسفلت، والمركبات الفينولية، والزيوت</a:t>
            </a:r>
            <a:r>
              <a:rPr lang="en-US" dirty="0"/>
              <a:t>.</a:t>
            </a:r>
          </a:p>
          <a:p>
            <a:pPr marL="0" indent="0" algn="just" rtl="1">
              <a:buNone/>
            </a:pPr>
            <a:r>
              <a:rPr lang="ar-SA" dirty="0"/>
              <a:t>*الغازات السامة، وثاني أكسيد الكربون، وكبريتيد الهيدروجين، والميثان</a:t>
            </a:r>
            <a:r>
              <a:rPr lang="en-US" dirty="0"/>
              <a:t>.</a:t>
            </a:r>
          </a:p>
          <a:p>
            <a:pPr marL="0" indent="0" algn="just" rtl="1">
              <a:buNone/>
            </a:pPr>
            <a:r>
              <a:rPr lang="ar-SA" dirty="0"/>
              <a:t>*المواد المسرطنة، والعناصر الثقيلة، والمركبات العضوية، والأسبيستوس</a:t>
            </a:r>
            <a:r>
              <a:rPr lang="en-US" dirty="0"/>
              <a:t>.</a:t>
            </a:r>
          </a:p>
          <a:p>
            <a:pPr marL="0" indent="0" algn="just" rtl="1">
              <a:buNone/>
            </a:pPr>
            <a:r>
              <a:rPr lang="ar-SA" dirty="0"/>
              <a:t>*المعادن السامة، والزرنيخ، والزنك، والكادميوم</a:t>
            </a:r>
            <a:r>
              <a:rPr lang="en-US" dirty="0"/>
              <a:t>.</a:t>
            </a:r>
          </a:p>
          <a:p>
            <a:pPr algn="just"/>
            <a:endParaRPr lang="ar-IQ" dirty="0"/>
          </a:p>
        </p:txBody>
      </p:sp>
    </p:spTree>
    <p:extLst>
      <p:ext uri="{BB962C8B-B14F-4D97-AF65-F5344CB8AC3E}">
        <p14:creationId xmlns:p14="http://schemas.microsoft.com/office/powerpoint/2010/main" val="207033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الأمطار الحامضية</a:t>
            </a:r>
            <a:endParaRPr lang="ar-IQ" dirty="0"/>
          </a:p>
        </p:txBody>
      </p:sp>
      <p:sp>
        <p:nvSpPr>
          <p:cNvPr id="3" name="Content Placeholder 2"/>
          <p:cNvSpPr>
            <a:spLocks noGrp="1"/>
          </p:cNvSpPr>
          <p:nvPr>
            <p:ph idx="1"/>
          </p:nvPr>
        </p:nvSpPr>
        <p:spPr/>
        <p:txBody>
          <a:bodyPr>
            <a:normAutofit/>
          </a:bodyPr>
          <a:lstStyle/>
          <a:p>
            <a:pPr marL="0" indent="0" algn="just" rtl="1">
              <a:buNone/>
            </a:pPr>
            <a:r>
              <a:rPr lang="ar-SA" b="1" dirty="0"/>
              <a:t>ح- الأمطار الحامضية:</a:t>
            </a:r>
            <a:r>
              <a:rPr lang="ar-SA" dirty="0"/>
              <a:t> تتشكّل الأمطار الحمضية نتيجة تفاعل جزيئات بخار الماء مع غازات أكاسيد النتروجين والكبريت، فتتساقط على هيئة أحماض ومنها حمض النتريك والكبريتيك، ويكمن تأثيرها بما تُلحقه من تغييرات في مكوّنات التربة الزراعية؛ حيث تعمل على إذابة العناصر الهامة وتتسرّب إلى باطن الأرض وصولاً إلى المياه الجوفية</a:t>
            </a:r>
            <a:r>
              <a:rPr lang="en-US" dirty="0"/>
              <a:t>.</a:t>
            </a:r>
          </a:p>
          <a:p>
            <a:pPr marL="0" indent="0" algn="just">
              <a:buNone/>
            </a:pPr>
            <a:endParaRPr lang="ar-IQ" dirty="0"/>
          </a:p>
        </p:txBody>
      </p:sp>
    </p:spTree>
    <p:extLst>
      <p:ext uri="{BB962C8B-B14F-4D97-AF65-F5344CB8AC3E}">
        <p14:creationId xmlns:p14="http://schemas.microsoft.com/office/powerpoint/2010/main" val="407162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التلوث الإشعاعي</a:t>
            </a:r>
            <a:endParaRPr lang="ar-IQ" dirty="0"/>
          </a:p>
        </p:txBody>
      </p:sp>
      <p:sp>
        <p:nvSpPr>
          <p:cNvPr id="3" name="Content Placeholder 2"/>
          <p:cNvSpPr>
            <a:spLocks noGrp="1"/>
          </p:cNvSpPr>
          <p:nvPr>
            <p:ph idx="1"/>
          </p:nvPr>
        </p:nvSpPr>
        <p:spPr/>
        <p:txBody>
          <a:bodyPr/>
          <a:lstStyle/>
          <a:p>
            <a:pPr marL="0" indent="0" algn="just" rtl="1">
              <a:buNone/>
            </a:pPr>
            <a:r>
              <a:rPr lang="ar-SA" b="1" dirty="0"/>
              <a:t>خ- التلوث الإشعاعي:</a:t>
            </a:r>
            <a:r>
              <a:rPr lang="ar-SA" dirty="0"/>
              <a:t> ساهم النّشاط الإشعاعي للإنسان في التأثير السلبي على مكونات التربة، ومن أهم النشاطات الإشعاعية تفجير القنابل النووية، وتفجير القنابل الهيدروجينية والتي تحتوي كلّ قنبلة على أكثر من مئتي عنصر مشع</a:t>
            </a:r>
            <a:r>
              <a:rPr lang="en-US" dirty="0"/>
              <a:t>.</a:t>
            </a:r>
          </a:p>
          <a:p>
            <a:pPr marL="0" indent="0" algn="just" rtl="1">
              <a:buNone/>
            </a:pPr>
            <a:r>
              <a:rPr lang="ar-SA" dirty="0"/>
              <a:t>*ارتفاع نسبة ملوحة التربة</a:t>
            </a:r>
            <a:r>
              <a:rPr lang="en-US" dirty="0"/>
              <a:t>.</a:t>
            </a:r>
          </a:p>
          <a:p>
            <a:pPr marL="0" indent="0" algn="just" rtl="1">
              <a:buNone/>
            </a:pPr>
            <a:r>
              <a:rPr lang="ar-SA" dirty="0"/>
              <a:t>*فرط استخدام المياه وتجمعها بين مسامات التربة</a:t>
            </a:r>
            <a:r>
              <a:rPr lang="en-US" dirty="0"/>
              <a:t>.</a:t>
            </a:r>
          </a:p>
          <a:p>
            <a:pPr marL="0" indent="0" algn="just" rtl="1">
              <a:buNone/>
            </a:pPr>
            <a:r>
              <a:rPr lang="ar-SA" dirty="0"/>
              <a:t>*تسرب النفط ومشتقاته</a:t>
            </a:r>
            <a:r>
              <a:rPr lang="en-US" dirty="0"/>
              <a:t>.</a:t>
            </a:r>
          </a:p>
          <a:p>
            <a:pPr marL="0" indent="0" algn="just" rtl="1">
              <a:buNone/>
            </a:pPr>
            <a:r>
              <a:rPr lang="ar-SA" dirty="0"/>
              <a:t>*الاحتفاظ بالمواد الخام والنفايات</a:t>
            </a:r>
            <a:r>
              <a:rPr lang="en-US" dirty="0"/>
              <a:t>.</a:t>
            </a:r>
          </a:p>
          <a:p>
            <a:pPr marL="0" indent="0" algn="just" rtl="1">
              <a:buNone/>
            </a:pPr>
            <a:endParaRPr lang="ar-IQ" dirty="0"/>
          </a:p>
        </p:txBody>
      </p:sp>
    </p:spTree>
    <p:extLst>
      <p:ext uri="{BB962C8B-B14F-4D97-AF65-F5344CB8AC3E}">
        <p14:creationId xmlns:p14="http://schemas.microsoft.com/office/powerpoint/2010/main" val="47580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أضرار تلوث </a:t>
            </a:r>
            <a:r>
              <a:rPr lang="ar-SA" b="1" dirty="0" smtClean="0"/>
              <a:t>التربة</a:t>
            </a:r>
            <a:endParaRPr lang="ar-IQ" dirty="0"/>
          </a:p>
        </p:txBody>
      </p:sp>
      <p:sp>
        <p:nvSpPr>
          <p:cNvPr id="3" name="Content Placeholder 2"/>
          <p:cNvSpPr>
            <a:spLocks noGrp="1"/>
          </p:cNvSpPr>
          <p:nvPr>
            <p:ph idx="1"/>
          </p:nvPr>
        </p:nvSpPr>
        <p:spPr/>
        <p:txBody>
          <a:bodyPr/>
          <a:lstStyle/>
          <a:p>
            <a:pPr algn="just" rtl="1"/>
            <a:r>
              <a:rPr lang="ar-SA" b="1" u="sng" dirty="0"/>
              <a:t>أضرار تلوث التربة</a:t>
            </a:r>
            <a:endParaRPr lang="en-US" dirty="0"/>
          </a:p>
          <a:p>
            <a:pPr lvl="0" algn="just" rtl="1"/>
            <a:r>
              <a:rPr lang="ar-SA" dirty="0"/>
              <a:t>تؤثر سلباً على صحة الإنسان</a:t>
            </a:r>
            <a:r>
              <a:rPr lang="en-US" dirty="0"/>
              <a:t>.</a:t>
            </a:r>
          </a:p>
          <a:p>
            <a:pPr lvl="0" algn="just" rtl="1"/>
            <a:r>
              <a:rPr lang="ar-SA" dirty="0"/>
              <a:t>تُساهم في القضاء على النباتات والحيوانات</a:t>
            </a:r>
            <a:r>
              <a:rPr lang="en-US" dirty="0"/>
              <a:t>.</a:t>
            </a:r>
          </a:p>
          <a:p>
            <a:pPr lvl="0" algn="just" rtl="1"/>
            <a:r>
              <a:rPr lang="ar-SA" dirty="0"/>
              <a:t>خسارة الأراضي الزراعية لقيمتها الانتاجية للمزروعات</a:t>
            </a:r>
            <a:r>
              <a:rPr lang="en-US" dirty="0"/>
              <a:t>.</a:t>
            </a:r>
          </a:p>
          <a:p>
            <a:pPr lvl="0" algn="just" rtl="1"/>
            <a:r>
              <a:rPr lang="ar-SA" dirty="0"/>
              <a:t>افتقار المنتجات الزراعية للمواد الغذائية الضروريّة لجسم الإنسان</a:t>
            </a:r>
            <a:r>
              <a:rPr lang="en-US" dirty="0"/>
              <a:t>.</a:t>
            </a:r>
          </a:p>
          <a:p>
            <a:pPr algn="just" rtl="1"/>
            <a:r>
              <a:rPr lang="ar-SA" dirty="0"/>
              <a:t>انقراض بعض النباتات والحيوانات</a:t>
            </a:r>
            <a:endParaRPr lang="ar-IQ" dirty="0"/>
          </a:p>
        </p:txBody>
      </p:sp>
    </p:spTree>
    <p:extLst>
      <p:ext uri="{BB962C8B-B14F-4D97-AF65-F5344CB8AC3E}">
        <p14:creationId xmlns:p14="http://schemas.microsoft.com/office/powerpoint/2010/main" val="294613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الوقاية من تلوث </a:t>
            </a:r>
            <a:r>
              <a:rPr lang="ar-SA" b="1" dirty="0" smtClean="0"/>
              <a:t>التربة</a:t>
            </a:r>
            <a:endParaRPr lang="ar-IQ" dirty="0"/>
          </a:p>
        </p:txBody>
      </p:sp>
      <p:sp>
        <p:nvSpPr>
          <p:cNvPr id="3" name="Content Placeholder 2"/>
          <p:cNvSpPr>
            <a:spLocks noGrp="1"/>
          </p:cNvSpPr>
          <p:nvPr>
            <p:ph idx="1"/>
          </p:nvPr>
        </p:nvSpPr>
        <p:spPr/>
        <p:txBody>
          <a:bodyPr>
            <a:normAutofit fontScale="85000" lnSpcReduction="20000"/>
          </a:bodyPr>
          <a:lstStyle/>
          <a:p>
            <a:pPr marL="0" indent="0" algn="just" rtl="1">
              <a:buNone/>
            </a:pPr>
            <a:r>
              <a:rPr lang="ar-SA" b="1" u="sng" dirty="0"/>
              <a:t>الوقاية من تلوث التربة</a:t>
            </a:r>
            <a:endParaRPr lang="en-US" dirty="0"/>
          </a:p>
          <a:p>
            <a:pPr marL="0" lvl="0" indent="0" algn="just" rtl="1">
              <a:buNone/>
            </a:pPr>
            <a:r>
              <a:rPr lang="ar-IQ" dirty="0" smtClean="0"/>
              <a:t>1- </a:t>
            </a:r>
            <a:r>
              <a:rPr lang="ar-SA" dirty="0" smtClean="0"/>
              <a:t>الحدّ </a:t>
            </a:r>
            <a:r>
              <a:rPr lang="ar-SA" dirty="0"/>
              <a:t>من الرعي الجائر</a:t>
            </a:r>
            <a:r>
              <a:rPr lang="en-US" dirty="0"/>
              <a:t>.</a:t>
            </a:r>
          </a:p>
          <a:p>
            <a:pPr marL="0" indent="0" algn="just" rtl="1">
              <a:buNone/>
            </a:pPr>
            <a:r>
              <a:rPr lang="ar-SA" dirty="0"/>
              <a:t>2- منع التعدّي على الثروة النباتية واستنزافها</a:t>
            </a:r>
            <a:r>
              <a:rPr lang="en-US" dirty="0"/>
              <a:t>.</a:t>
            </a:r>
          </a:p>
          <a:p>
            <a:pPr marL="0" indent="0" algn="just" rtl="1">
              <a:buNone/>
            </a:pPr>
            <a:r>
              <a:rPr lang="ar-SA" dirty="0"/>
              <a:t>3- التقليل من انجراف التربة من خلال زراعة الكثبان الرملية بما تبقّى من النباتات</a:t>
            </a:r>
            <a:r>
              <a:rPr lang="en-US" dirty="0"/>
              <a:t>.</a:t>
            </a:r>
          </a:p>
          <a:p>
            <a:pPr marL="0" indent="0" algn="just" rtl="1">
              <a:buNone/>
            </a:pPr>
            <a:r>
              <a:rPr lang="ar-SA" dirty="0"/>
              <a:t>4- إقامة الجدران الاستنادية في المناطق ذات الانحدار الشديد</a:t>
            </a:r>
            <a:r>
              <a:rPr lang="en-US" dirty="0"/>
              <a:t>.</a:t>
            </a:r>
          </a:p>
          <a:p>
            <a:pPr marL="0" indent="0" algn="just" rtl="1">
              <a:buNone/>
            </a:pPr>
            <a:r>
              <a:rPr lang="ar-SA" dirty="0"/>
              <a:t>5- اتباع الطرق الصحيحة في التخلص من النفايات الصلبة</a:t>
            </a:r>
            <a:r>
              <a:rPr lang="en-US" dirty="0"/>
              <a:t>.</a:t>
            </a:r>
          </a:p>
          <a:p>
            <a:pPr marL="0" indent="0" algn="just" rtl="1">
              <a:buNone/>
            </a:pPr>
            <a:r>
              <a:rPr lang="ar-SA" dirty="0"/>
              <a:t>6- ري المزروعات مياه معالجة وصالحة للاستخدام</a:t>
            </a:r>
            <a:r>
              <a:rPr lang="en-US" dirty="0"/>
              <a:t>.</a:t>
            </a:r>
          </a:p>
          <a:p>
            <a:pPr marL="0" indent="0" algn="just" rtl="1">
              <a:buNone/>
            </a:pPr>
            <a:r>
              <a:rPr lang="ar-SA" dirty="0"/>
              <a:t>7- استخدام المبيدات الكيميائية بطريقة متوازنة وعدم الافراط به</a:t>
            </a:r>
            <a:r>
              <a:rPr lang="en-US" dirty="0"/>
              <a:t>.</a:t>
            </a:r>
          </a:p>
          <a:p>
            <a:pPr marL="0" indent="0" algn="just" rtl="1">
              <a:buNone/>
            </a:pPr>
            <a:r>
              <a:rPr lang="ar-SA" dirty="0"/>
              <a:t>8- المكافحة الحيوية  </a:t>
            </a:r>
            <a:endParaRPr lang="en-US" dirty="0" smtClean="0"/>
          </a:p>
          <a:p>
            <a:pPr marL="0" indent="0" algn="just" rtl="1">
              <a:buNone/>
            </a:pPr>
            <a:r>
              <a:rPr lang="ar-SA" dirty="0" smtClean="0"/>
              <a:t>9 </a:t>
            </a:r>
            <a:r>
              <a:rPr lang="ar-SA" dirty="0"/>
              <a:t>- وضع قوانين صارمة للحفاظ على البيئة والتربة ومنع تلوثها</a:t>
            </a:r>
            <a:r>
              <a:rPr lang="en-US" dirty="0"/>
              <a:t>.</a:t>
            </a:r>
          </a:p>
          <a:p>
            <a:pPr marL="0" indent="0" algn="just">
              <a:buNone/>
            </a:pPr>
            <a:endParaRPr lang="ar-IQ" dirty="0"/>
          </a:p>
        </p:txBody>
      </p:sp>
    </p:spTree>
    <p:extLst>
      <p:ext uri="{BB962C8B-B14F-4D97-AF65-F5344CB8AC3E}">
        <p14:creationId xmlns:p14="http://schemas.microsoft.com/office/powerpoint/2010/main" val="1152452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المبيدات</vt:lpstr>
      <vt:lpstr>الأسمدة الكيميائية</vt:lpstr>
      <vt:lpstr>المعادن الثقيلة</vt:lpstr>
      <vt:lpstr>الأمطار الحامضية</vt:lpstr>
      <vt:lpstr>التلوث الإشعاعي</vt:lpstr>
      <vt:lpstr>أضرار تلوث التربة</vt:lpstr>
      <vt:lpstr>الوقاية من تلوث التربة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المبيدات</dc:title>
  <dc:creator>Wafa</dc:creator>
  <cp:lastModifiedBy>Wafa</cp:lastModifiedBy>
  <cp:revision>1</cp:revision>
  <dcterms:created xsi:type="dcterms:W3CDTF">2006-08-16T00:00:00Z</dcterms:created>
  <dcterms:modified xsi:type="dcterms:W3CDTF">2020-03-04T11:50:26Z</dcterms:modified>
</cp:coreProperties>
</file>